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Default Extension="gif" ContentType="image/gif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presProps.xml" Type="http://schemas.openxmlformats.org/officeDocument/2006/relationships/presProps" Id="rId2"/><Relationship Target="slides/slide8.xml" Type="http://schemas.openxmlformats.org/officeDocument/2006/relationships/slide" Id="rId13"/><Relationship Target="theme/theme1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14.gif" Type="http://schemas.openxmlformats.org/officeDocument/2006/relationships/image" Id="rId4"/><Relationship Target="../media/image03.jpg" Type="http://schemas.openxmlformats.org/officeDocument/2006/relationships/image" Id="rId3"/><Relationship Target="../media/image05.gif" Type="http://schemas.openxmlformats.org/officeDocument/2006/relationships/image" Id="rId5"/></Relationships>
</file>

<file path=ppt/slides/_rels/slide10.xml.rels><?xml version="1.0" encoding="UTF-8" standalone="yes"?><Relationships xmlns="http://schemas.openxmlformats.org/package/2006/relationships"><Relationship Target="http://www.schools.msd.k12.or.us/columbus/Images/Animated%20Gifs/animated_computer_student_3.gif" Type="http://schemas.openxmlformats.org/officeDocument/2006/relationships/hyperlink" TargetMode="External" Id="rId19"/><Relationship Target="http://www.gifandgif.eu/animated_gif/Cars/Animated%20Gif%20Cars%20(15).gif" Type="http://schemas.openxmlformats.org/officeDocument/2006/relationships/hyperlink" TargetMode="External" Id="rId18"/><Relationship Target="http://questgarden.com/79/09/6/090326165128/images/animated_green_semi_truck.gif" Type="http://schemas.openxmlformats.org/officeDocument/2006/relationships/hyperlink" TargetMode="External" Id="rId17"/><Relationship Target="http://cdn.osxdaily.com/wp-content/uploads/2013/07/dancing-banana.gif" Type="http://schemas.openxmlformats.org/officeDocument/2006/relationships/hyperlink" TargetMode="External" Id="rId16"/><Relationship Target="http://www.northamericandrillingcorp.com/images/uploads/image001.gif" Type="http://schemas.openxmlformats.org/officeDocument/2006/relationships/hyperlink" TargetMode="External" Id="rId15"/><Relationship Target="http://sassyauburn.files.wordpress.com/2013/01/animatedpalmtree.gif" Type="http://schemas.openxmlformats.org/officeDocument/2006/relationships/hyperlink" TargetMode="External" Id="rId14"/><Relationship Target="http://www.pupusasrecipe.com/wp-content/uploads/2012/08/20080912PupusasCU.jpg" Type="http://schemas.openxmlformats.org/officeDocument/2006/relationships/hyperlink" TargetMode="External" Id="rId21"/><Relationship Target="../notesSlides/notesSlide10.xml" Type="http://schemas.openxmlformats.org/officeDocument/2006/relationships/notesSlide" Id="rId2"/><Relationship Target="http://animationsa2z.com/attachments/Image/drinks/drinks8.gif" Type="http://schemas.openxmlformats.org/officeDocument/2006/relationships/hyperlink" TargetMode="External" Id="rId12"/><Relationship Target="http://www.ps11music.com/tada.gif" Type="http://schemas.openxmlformats.org/officeDocument/2006/relationships/hyperlink" TargetMode="External" Id="rId22"/><Relationship Target="http://www.gifs.net/Animation11/Clothing/Childrens_Clothes/T-shirt_3.gif" Type="http://schemas.openxmlformats.org/officeDocument/2006/relationships/hyperlink" TargetMode="External" Id="rId13"/><Relationship Target="../slideLayouts/slideLayout2.xml" Type="http://schemas.openxmlformats.org/officeDocument/2006/relationships/slideLayout" Id="rId1"/><Relationship Target="http://www.gifs.net/Animation11/Holidays/Party/Confetti_canon.gif" Type="http://schemas.openxmlformats.org/officeDocument/2006/relationships/hyperlink" TargetMode="External" Id="rId23"/><Relationship Target="http://2.bp.blogspot.com/-a4Gs_NQvHJE/UGAeTQ_iz3I/AAAAAAAAM_0/Dbp_SRke_hs/s1600/HONDURAS%2Bsept23012.jpg" Type="http://schemas.openxmlformats.org/officeDocument/2006/relationships/hyperlink" TargetMode="External" Id="rId4"/><Relationship Target="http://www.netanimations.net/Clip-art-images-of-Ghosts-Ghouls-Goblins-Gnomes.htm" Type="http://schemas.openxmlformats.org/officeDocument/2006/relationships/hyperlink" TargetMode="External" Id="rId10"/><Relationship Target="http://upload.wikimedia.org/wikipedia/commons/8/82/Flag_of_Honduras.svg" Type="http://schemas.openxmlformats.org/officeDocument/2006/relationships/hyperlink" TargetMode="External" Id="rId3"/><Relationship Target="http://www.netanimations.net/Moving-picture-hopping-pot-of-gold-animated-gif.gif" Type="http://schemas.openxmlformats.org/officeDocument/2006/relationships/hyperlink" TargetMode="External" Id="rId11"/><Relationship Target="http://www.brightledsigns.com/images/products/preview/24120-an.gif" Type="http://schemas.openxmlformats.org/officeDocument/2006/relationships/hyperlink" TargetMode="External" Id="rId20"/><Relationship Target="http://www.picgifs.com/graphics/s/strawberries/graphics-strawberries-666872.gif" Type="http://schemas.openxmlformats.org/officeDocument/2006/relationships/hyperlink" TargetMode="External" Id="rId9"/><Relationship Target="http://iamtalkytina.com/wp-content/uploads/2013/08/jim_groom_dance_MOD.gif" Type="http://schemas.openxmlformats.org/officeDocument/2006/relationships/hyperlink" TargetMode="External" Id="rId6"/><Relationship Target="http://media.giphy.com/media/xRJZH4Ajr973y/giphy.gif" Type="http://schemas.openxmlformats.org/officeDocument/2006/relationships/hyperlink" TargetMode="External" Id="rId5"/><Relationship Target="https://internationalpressclub.files.wordpress.com/2013/08/juan-orlando-hernandez-partido-nacional-de-honduras-national-party.jpg" Type="http://schemas.openxmlformats.org/officeDocument/2006/relationships/hyperlink" TargetMode="External" Id="rId8"/><Relationship Target="http://media.giphy.com/media/11BqHsFlS9bKNO/giphy.gif" Type="http://schemas.openxmlformats.org/officeDocument/2006/relationships/hyperlink" TargetMode="External" Id="rId7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food.com/recipe/pupusas-220460" Type="http://schemas.openxmlformats.org/officeDocument/2006/relationships/hyperlink" TargetMode="External" Id="rId10"/><Relationship Target="http://worldpopulationreview.com/countries/honduras-population/" Type="http://schemas.openxmlformats.org/officeDocument/2006/relationships/hyperlink" TargetMode="External" Id="rId4"/><Relationship Target="http://borninhonduras.com/2010/01/interesting-facts-about-honduras.html" Type="http://schemas.openxmlformats.org/officeDocument/2006/relationships/hyperlink" TargetMode="External" Id="rId11"/><Relationship Target="http://www.nationsonline.org/oneworld/honduras.htm" Type="http://schemas.openxmlformats.org/officeDocument/2006/relationships/hyperlink" TargetMode="External" Id="rId3"/><Relationship Target="http://atlas.media.mit.edu/profile/country/hnd/" Type="http://schemas.openxmlformats.org/officeDocument/2006/relationships/hyperlink" TargetMode="External" Id="rId9"/><Relationship Target="http://www.answerbag.com/q_view/2214288" Type="http://schemas.openxmlformats.org/officeDocument/2006/relationships/hyperlink" TargetMode="External" Id="rId6"/><Relationship Target="http://www.infoplease.com/ipa/A0855617.html" Type="http://schemas.openxmlformats.org/officeDocument/2006/relationships/hyperlink" TargetMode="External" Id="rId5"/><Relationship Target="http://www.worldvision.org/our-impact/country-profiles/honduras" Type="http://schemas.openxmlformats.org/officeDocument/2006/relationships/hyperlink" TargetMode="External" Id="rId8"/><Relationship Target="https://www.google.com/webhp?sourceid=chrome-instant&amp;rlz=1C1TSND_enUS473US473&amp;ion=1&amp;espv=2&amp;ie=UTF-8#q=currency+in+honduras+compared+us+dollar" Type="http://schemas.openxmlformats.org/officeDocument/2006/relationships/hyperlink" TargetMode="External" Id="rId7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gif" Type="http://schemas.openxmlformats.org/officeDocument/2006/relationships/image" Id="rId4"/><Relationship Target="../media/image19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11.gif" Type="http://schemas.openxmlformats.org/officeDocument/2006/relationships/image" Id="rId4"/><Relationship Target="../media/image07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6.gif" Type="http://schemas.openxmlformats.org/officeDocument/2006/relationships/image" Id="rId4"/><Relationship Target="../media/image01.gif" Type="http://schemas.openxmlformats.org/officeDocument/2006/relationships/image" Id="rId3"/><Relationship Target="../media/image02.gif" Type="http://schemas.openxmlformats.org/officeDocument/2006/relationships/image" Id="rId5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8.png" Type="http://schemas.openxmlformats.org/officeDocument/2006/relationships/image" Id="rId4"/><Relationship Target="../media/image04.gif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9.gif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24.gif" Type="http://schemas.openxmlformats.org/officeDocument/2006/relationships/image" Id="rId10"/><Relationship Target="../media/image13.gif" Type="http://schemas.openxmlformats.org/officeDocument/2006/relationships/image" Id="rId4"/><Relationship Target="../media/image10.gif" Type="http://schemas.openxmlformats.org/officeDocument/2006/relationships/image" Id="rId3"/><Relationship Target="../media/image16.gif" Type="http://schemas.openxmlformats.org/officeDocument/2006/relationships/image" Id="rId9"/><Relationship Target="../media/image22.gif" Type="http://schemas.openxmlformats.org/officeDocument/2006/relationships/image" Id="rId6"/><Relationship Target="../media/image15.gif" Type="http://schemas.openxmlformats.org/officeDocument/2006/relationships/image" Id="rId5"/><Relationship Target="../media/image18.gif" Type="http://schemas.openxmlformats.org/officeDocument/2006/relationships/image" Id="rId8"/><Relationship Target="../media/image12.gif" Type="http://schemas.openxmlformats.org/officeDocument/2006/relationships/image" Id="rId7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23.jpg" Type="http://schemas.openxmlformats.org/officeDocument/2006/relationships/image" Id="rId4"/><Relationship Target="../media/image21.gif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20.gif" Type="http://schemas.openxmlformats.org/officeDocument/2006/relationships/image" Id="rId4"/><Relationship Target="../media/image17.gif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/>
          <p:nvPr/>
        </p:nvSpPr>
        <p:spPr>
          <a:xfrm>
            <a:off y="356000" x="2144825"/>
            <a:ext cy="896125" cx="444719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algn="ctr"/>
            <a:r>
              <a:rPr b="0" i="0">
                <a:ln w="19050" cap="flat">
                  <a:solidFill>
                    <a:srgbClr val="FFFFFF"/>
                  </a:solidFill>
                  <a:prstDash val="solid"/>
                  <a:round/>
                  <a:headEnd w="med" len="med" type="none"/>
                  <a:tailEnd w="med" len="med" type="none"/>
                </a:ln>
                <a:solidFill>
                  <a:srgbClr val="000000"/>
                </a:solidFill>
                <a:latin typeface="Dancing Script"/>
              </a:rPr>
              <a:t>Republic of</a:t>
            </a:r>
          </a:p>
        </p:txBody>
      </p:sp>
      <p:sp>
        <p:nvSpPr>
          <p:cNvPr id="24" name="Shape 24"/>
          <p:cNvSpPr/>
          <p:nvPr/>
        </p:nvSpPr>
        <p:spPr>
          <a:xfrm>
            <a:off y="3830000" x="1960337"/>
            <a:ext cy="994841" cx="5223332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algn="ctr"/>
            <a:r>
              <a:rPr b="0" i="0">
                <a:ln w="19050" cap="flat">
                  <a:solidFill>
                    <a:srgbClr val="FFFFFF"/>
                  </a:solidFill>
                  <a:prstDash val="solid"/>
                  <a:round/>
                  <a:headEnd w="med" len="med" type="none"/>
                  <a:tailEnd w="med" len="med" type="none"/>
                </a:ln>
                <a:solidFill>
                  <a:srgbClr val="000000"/>
                </a:solidFill>
                <a:latin typeface="Dancing Script"/>
              </a:rPr>
              <a:t>Honduras</a:t>
            </a:r>
          </a:p>
        </p:txBody>
      </p:sp>
      <p:sp>
        <p:nvSpPr>
          <p:cNvPr id="25" name="Shape 25"/>
          <p:cNvSpPr txBox="1"/>
          <p:nvPr/>
        </p:nvSpPr>
        <p:spPr>
          <a:xfrm>
            <a:off y="4566000" x="7646400"/>
            <a:ext cy="577499" cx="1497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400" lang="en">
                <a:latin typeface="Dancing Script"/>
                <a:ea typeface="Dancing Script"/>
                <a:cs typeface="Dancing Script"/>
                <a:sym typeface="Dancing Script"/>
              </a:rPr>
              <a:t>Mya Plyler</a:t>
            </a:r>
          </a:p>
        </p:txBody>
      </p:sp>
      <p:pic>
        <p:nvPicPr>
          <p:cNvPr id="26" name="Shape 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718600" x="0"/>
            <a:ext cy="1694025" cx="266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Shape 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1724725" x="6592024"/>
            <a:ext cy="1694025" cx="255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>
        <p14:flip dir="l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y="0" x="47450"/>
            <a:ext cy="5037000" cx="90069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Image sources:</a:t>
            </a:r>
          </a:p>
          <a:p>
            <a:pPr rtl="0">
              <a:spcBef>
                <a:spcPts val="0"/>
              </a:spcBef>
              <a:buNone/>
            </a:pPr>
            <a:r>
              <a:rPr sz="900" lang="en">
                <a:solidFill>
                  <a:srgbClr val="FFFFFF"/>
                </a:solidFill>
                <a:hlinkClick r:id="rId3"/>
              </a:rPr>
              <a:t>http://upload.wikimedia.org/wikipedia/commons/8/82/Flag_of_Honduras.svg</a:t>
            </a:r>
          </a:p>
          <a:p>
            <a:pPr rtl="0">
              <a:spcBef>
                <a:spcPts val="0"/>
              </a:spcBef>
              <a:buNone/>
            </a:pPr>
            <a:r>
              <a:rPr sz="900" lang="en">
                <a:hlinkClick r:id="rId4"/>
              </a:rPr>
              <a:t>http://2.bp.blogspot.com/-a4Gs_NQvHJE/UGAeTQ_iz3I/AAAAAAAAM_0/Dbp_SRke_hs/s1600/HONDURAS%2Bsept23012.jpg</a:t>
            </a:r>
          </a:p>
          <a:p>
            <a:pPr rtl="0">
              <a:spcBef>
                <a:spcPts val="0"/>
              </a:spcBef>
              <a:buNone/>
            </a:pPr>
            <a:r>
              <a:rPr sz="900" lang="en">
                <a:hlinkClick r:id="rId5"/>
              </a:rPr>
              <a:t>http://media.giphy.com/media/xRJZH4Ajr973y/giphy.gif</a:t>
            </a:r>
          </a:p>
          <a:p>
            <a:pPr rtl="0">
              <a:spcBef>
                <a:spcPts val="0"/>
              </a:spcBef>
              <a:buNone/>
            </a:pPr>
            <a:r>
              <a:rPr sz="900" lang="en">
                <a:hlinkClick r:id="rId6"/>
              </a:rPr>
              <a:t>http://iamtalkytina.com/wp-content/uploads/2013/08/jim_groom_dance_MOD.gif</a:t>
            </a:r>
          </a:p>
          <a:p>
            <a:pPr rtl="0">
              <a:spcBef>
                <a:spcPts val="0"/>
              </a:spcBef>
              <a:buNone/>
            </a:pPr>
            <a:r>
              <a:rPr sz="900" lang="en">
                <a:solidFill>
                  <a:srgbClr val="FFFFFF"/>
                </a:solidFill>
                <a:hlinkClick r:id="rId7"/>
              </a:rPr>
              <a:t>http://media.giphy.com/media/11BqHsFlS9bKNO/giphy.gif</a:t>
            </a:r>
          </a:p>
          <a:p>
            <a:pPr rtl="0">
              <a:spcBef>
                <a:spcPts val="0"/>
              </a:spcBef>
              <a:buNone/>
            </a:pPr>
            <a:r>
              <a:rPr sz="900" lang="en">
                <a:solidFill>
                  <a:srgbClr val="FFFFFF"/>
                </a:solidFill>
                <a:hlinkClick r:id="rId8"/>
              </a:rPr>
              <a:t>https://internationalpressclub.files.wordpress.com/2013/08/juan-orlando-hernandez-partido-nacional-de-honduras-national-party.jpg</a:t>
            </a:r>
          </a:p>
          <a:p>
            <a:pPr rtl="0">
              <a:spcBef>
                <a:spcPts val="0"/>
              </a:spcBef>
              <a:buNone/>
            </a:pPr>
            <a:r>
              <a:rPr sz="900" lang="en">
                <a:solidFill>
                  <a:srgbClr val="FFFFFF"/>
                </a:solidFill>
                <a:hlinkClick r:id="rId9"/>
              </a:rPr>
              <a:t>http://www.picgifs.com/graphics/s/strawberries/graphics-strawberries-666872.gif</a:t>
            </a:r>
          </a:p>
          <a:p>
            <a:pPr rtl="0">
              <a:spcBef>
                <a:spcPts val="0"/>
              </a:spcBef>
              <a:buNone/>
            </a:pPr>
            <a:r>
              <a:rPr sz="900" lang="en">
                <a:solidFill>
                  <a:srgbClr val="FFFFFF"/>
                </a:solidFill>
                <a:hlinkClick r:id="rId10"/>
              </a:rPr>
              <a:t>http://www.netanimations.net/Clip-art-images-of-Ghosts-Ghouls-Goblins-Gnomes.htm</a:t>
            </a:r>
          </a:p>
          <a:p>
            <a:pPr rtl="0">
              <a:spcBef>
                <a:spcPts val="0"/>
              </a:spcBef>
              <a:buNone/>
            </a:pPr>
            <a:r>
              <a:rPr sz="900" lang="en">
                <a:solidFill>
                  <a:srgbClr val="FFFFFF"/>
                </a:solidFill>
                <a:hlinkClick r:id="rId11"/>
              </a:rPr>
              <a:t>http://www.netanimations.net/Moving-picture-hopping-pot-of-gold-animated-gif.gif</a:t>
            </a:r>
          </a:p>
          <a:p>
            <a:pPr rtl="0">
              <a:spcBef>
                <a:spcPts val="0"/>
              </a:spcBef>
              <a:buNone/>
            </a:pPr>
            <a:r>
              <a:rPr sz="900" lang="en">
                <a:solidFill>
                  <a:srgbClr val="FFFFFF"/>
                </a:solidFill>
                <a:hlinkClick r:id="rId12"/>
              </a:rPr>
              <a:t>http://animationsa2z.com/attachments/Image/drinks/drinks8.gif</a:t>
            </a:r>
          </a:p>
          <a:p>
            <a:pPr rtl="0">
              <a:spcBef>
                <a:spcPts val="0"/>
              </a:spcBef>
              <a:buNone/>
            </a:pPr>
            <a:r>
              <a:rPr sz="900" lang="en">
                <a:solidFill>
                  <a:srgbClr val="FFFFFF"/>
                </a:solidFill>
                <a:hlinkClick r:id="rId13"/>
              </a:rPr>
              <a:t>http://www.gifs.net/Animation11/Clothing/Childrens_Clothes/T-shirt_3.gif</a:t>
            </a:r>
          </a:p>
          <a:p>
            <a:pPr rtl="0">
              <a:spcBef>
                <a:spcPts val="0"/>
              </a:spcBef>
              <a:buNone/>
            </a:pPr>
            <a:r>
              <a:rPr sz="900" lang="en">
                <a:solidFill>
                  <a:srgbClr val="FFFFFF"/>
                </a:solidFill>
                <a:hlinkClick r:id="rId14"/>
              </a:rPr>
              <a:t>http://sassyauburn.files.wordpress.com/2013/01/animatedpalmtree.gif</a:t>
            </a:r>
          </a:p>
          <a:p>
            <a:pPr rtl="0">
              <a:spcBef>
                <a:spcPts val="0"/>
              </a:spcBef>
              <a:buNone/>
            </a:pPr>
            <a:r>
              <a:rPr sz="900" lang="en">
                <a:solidFill>
                  <a:srgbClr val="FFFFFF"/>
                </a:solidFill>
                <a:hlinkClick r:id="rId15"/>
              </a:rPr>
              <a:t>http://www.northamericandrillingcorp.com/images/uploads/image001.gif</a:t>
            </a:r>
          </a:p>
          <a:p>
            <a:pPr rtl="0">
              <a:spcBef>
                <a:spcPts val="0"/>
              </a:spcBef>
              <a:buNone/>
            </a:pPr>
            <a:r>
              <a:rPr sz="900" lang="en">
                <a:solidFill>
                  <a:srgbClr val="FFFFFF"/>
                </a:solidFill>
                <a:hlinkClick r:id="rId16"/>
              </a:rPr>
              <a:t>http://cdn.osxdaily.com/wp-content/uploads/2013/07/dancing-banana.gif</a:t>
            </a:r>
          </a:p>
          <a:p>
            <a:pPr rtl="0">
              <a:spcBef>
                <a:spcPts val="0"/>
              </a:spcBef>
              <a:buNone/>
            </a:pPr>
            <a:r>
              <a:rPr sz="900" lang="en">
                <a:solidFill>
                  <a:srgbClr val="FFFFFF"/>
                </a:solidFill>
                <a:hlinkClick r:id="rId17"/>
              </a:rPr>
              <a:t>http://questgarden.com/79/09/6/090326165128/images/animated_green_semi_truck.gif</a:t>
            </a:r>
          </a:p>
          <a:p>
            <a:pPr rtl="0">
              <a:spcBef>
                <a:spcPts val="0"/>
              </a:spcBef>
              <a:buNone/>
            </a:pPr>
            <a:r>
              <a:rPr sz="900" lang="en">
                <a:solidFill>
                  <a:srgbClr val="FFFFFF"/>
                </a:solidFill>
                <a:hlinkClick r:id="rId18"/>
              </a:rPr>
              <a:t>http://www.gifandgif.eu/animated_gif/Cars/Animated%20Gif%20Cars%20(15).gif</a:t>
            </a:r>
          </a:p>
          <a:p>
            <a:pPr rtl="0">
              <a:spcBef>
                <a:spcPts val="0"/>
              </a:spcBef>
              <a:buNone/>
            </a:pPr>
            <a:r>
              <a:rPr sz="900" lang="en">
                <a:solidFill>
                  <a:srgbClr val="FFFFFF"/>
                </a:solidFill>
                <a:hlinkClick r:id="rId19"/>
              </a:rPr>
              <a:t>http://www.schools.msd.k12.or.us/columbus/Images/Animated%20Gifs/animated_computer_student_3.gif</a:t>
            </a:r>
          </a:p>
          <a:p>
            <a:pPr rtl="0">
              <a:spcBef>
                <a:spcPts val="0"/>
              </a:spcBef>
              <a:buNone/>
            </a:pPr>
            <a:r>
              <a:rPr sz="900" lang="en">
                <a:solidFill>
                  <a:srgbClr val="FFFFFF"/>
                </a:solidFill>
                <a:hlinkClick r:id="rId20"/>
              </a:rPr>
              <a:t>http://www.brightledsigns.com/images/products/preview/24120-an.gif</a:t>
            </a:r>
          </a:p>
          <a:p>
            <a:pPr rtl="0">
              <a:spcBef>
                <a:spcPts val="0"/>
              </a:spcBef>
              <a:buNone/>
            </a:pPr>
            <a:r>
              <a:rPr sz="900" lang="en">
                <a:solidFill>
                  <a:srgbClr val="FFFFFF"/>
                </a:solidFill>
                <a:hlinkClick r:id="rId21"/>
              </a:rPr>
              <a:t>http://www.pupusasrecipe.com/wp-content/uploads/2012/08/20080912PupusasCU.jpg</a:t>
            </a:r>
          </a:p>
          <a:p>
            <a:pPr rtl="0">
              <a:spcBef>
                <a:spcPts val="0"/>
              </a:spcBef>
              <a:buNone/>
            </a:pPr>
            <a:r>
              <a:rPr sz="900" lang="en">
                <a:solidFill>
                  <a:srgbClr val="FFFFFF"/>
                </a:solidFill>
                <a:hlinkClick r:id="rId22"/>
              </a:rPr>
              <a:t>http://www.ps11music.com/tada.gif</a:t>
            </a:r>
          </a:p>
          <a:p>
            <a:pPr>
              <a:spcBef>
                <a:spcPts val="0"/>
              </a:spcBef>
              <a:buNone/>
            </a:pPr>
            <a:r>
              <a:rPr sz="900" lang="en">
                <a:solidFill>
                  <a:srgbClr val="FFFFFF"/>
                </a:solidFill>
                <a:hlinkClick r:id="rId23"/>
              </a:rPr>
              <a:t>http://www.gifs.net/Animation11/Holidays/Party/Confetti_canon.gif</a:t>
            </a:r>
          </a:p>
        </p:txBody>
      </p:sp>
    </p:spTree>
  </p:cSld>
  <p:clrMapOvr>
    <a:masterClrMapping/>
  </p:clrMapOvr>
  <p:transition spd="slow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 txBox="1"/>
          <p:nvPr>
            <p:ph idx="1" type="body"/>
          </p:nvPr>
        </p:nvSpPr>
        <p:spPr>
          <a:xfrm>
            <a:off y="156475" x="1370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/>
              <a:t>Information sources: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">
                <a:solidFill>
                  <a:srgbClr val="FFFFFF"/>
                </a:solidFill>
                <a:hlinkClick r:id="rId3"/>
              </a:rPr>
              <a:t>http://www.nationsonline.org/oneworld/honduras.htm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sz="1100" lang="en">
                <a:solidFill>
                  <a:srgbClr val="FFFFFF"/>
                </a:solidFill>
                <a:hlinkClick r:id="rId4"/>
              </a:rPr>
              <a:t>http://worldpopulationreview.com/countries/honduras-population/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sz="1100" lang="en">
                <a:solidFill>
                  <a:srgbClr val="FFFFFF"/>
                </a:solidFill>
                <a:hlinkClick r:id="rId5"/>
              </a:rPr>
              <a:t>http://www.infoplease.com/ipa/A0855617.html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sz="1100" lang="en">
                <a:solidFill>
                  <a:srgbClr val="FFFFFF"/>
                </a:solidFill>
                <a:hlinkClick r:id="rId6"/>
              </a:rPr>
              <a:t>http://www.answerbag.com/q_view/2214288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en">
                <a:solidFill>
                  <a:srgbClr val="FFFFFF"/>
                </a:solidFill>
                <a:hlinkClick r:id="rId7"/>
              </a:rPr>
              <a:t>https://www.google.com/webhp?sourceid=chrome-instant&amp;rlz=1C1TSND_enUS473US473&amp;ion=1&amp;espv=2&amp;ie=UTF-8#q=currency+in+honduras+compared+us+dollar</a:t>
            </a:r>
          </a:p>
          <a:p>
            <a:pPr rtl="0">
              <a:spcBef>
                <a:spcPts val="0"/>
              </a:spcBef>
              <a:buNone/>
            </a:pPr>
            <a:r>
              <a:rPr sz="1200" lang="en">
                <a:solidFill>
                  <a:srgbClr val="FFFFFF"/>
                </a:solidFill>
                <a:hlinkClick r:id="rId8"/>
              </a:rPr>
              <a:t>http://www.worldvision.org/our-impact/country-profiles/honduras</a:t>
            </a:r>
          </a:p>
          <a:p>
            <a:pPr rtl="0">
              <a:spcBef>
                <a:spcPts val="0"/>
              </a:spcBef>
              <a:buNone/>
            </a:pPr>
            <a:r>
              <a:rPr sz="1100" lang="en">
                <a:solidFill>
                  <a:srgbClr val="FFFFFF"/>
                </a:solidFill>
                <a:hlinkClick r:id="rId9"/>
              </a:rPr>
              <a:t>http://atlas.media.mit.edu/profile/country/hnd/</a:t>
            </a:r>
          </a:p>
          <a:p>
            <a:pPr rtl="0">
              <a:spcBef>
                <a:spcPts val="0"/>
              </a:spcBef>
              <a:buNone/>
            </a:pPr>
            <a:r>
              <a:rPr sz="1200" lang="en">
                <a:solidFill>
                  <a:srgbClr val="FFFFFF"/>
                </a:solidFill>
                <a:hlinkClick r:id="rId10"/>
              </a:rPr>
              <a:t>http://www.food.com/recipe/pupusas-220460</a:t>
            </a:r>
          </a:p>
          <a:p>
            <a:pPr rtl="0">
              <a:spcBef>
                <a:spcPts val="0"/>
              </a:spcBef>
              <a:buNone/>
            </a:pPr>
            <a:r>
              <a:rPr sz="1200" lang="en">
                <a:solidFill>
                  <a:srgbClr val="FFFFFF"/>
                </a:solidFill>
                <a:hlinkClick r:id="rId11"/>
              </a:rPr>
              <a:t>http://borninhonduras.com/2010/01/interesting-facts-about-honduras.html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FFFFFF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32" name="Shape 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0"/>
            <a:ext cy="5143501" cx="5721575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Shape 33"/>
          <p:cNvSpPr txBox="1"/>
          <p:nvPr/>
        </p:nvSpPr>
        <p:spPr>
          <a:xfrm>
            <a:off y="135000" x="5893425"/>
            <a:ext cy="3572100" cx="3165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4800" lang="en">
                <a:solidFill>
                  <a:srgbClr val="00FF00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The capital of Honduras is Tegucigalpa!</a:t>
            </a:r>
          </a:p>
        </p:txBody>
      </p:sp>
      <p:sp>
        <p:nvSpPr>
          <p:cNvPr id="34" name="Shape 34"/>
          <p:cNvSpPr/>
          <p:nvPr/>
        </p:nvSpPr>
        <p:spPr>
          <a:xfrm>
            <a:off y="3093475" x="2086850"/>
            <a:ext cy="380400" cx="4788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00FF00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5" name="Shape 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465050" x="2972000"/>
            <a:ext cy="6643799" cx="8858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/>
        </p:nvSpPr>
        <p:spPr>
          <a:xfrm>
            <a:off y="147300" x="159575"/>
            <a:ext cy="4701599" cx="4443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600" lang="en">
                <a:solidFill>
                  <a:srgbClr val="DB0000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Honduras has a constitutional republic government.Their president’s name is Juan Orlando Hernandez. He looks like this:</a:t>
            </a:r>
          </a:p>
        </p:txBody>
      </p:sp>
      <p:sp>
        <p:nvSpPr>
          <p:cNvPr id="41" name="Shape 41"/>
          <p:cNvSpPr/>
          <p:nvPr/>
        </p:nvSpPr>
        <p:spPr>
          <a:xfrm>
            <a:off y="3302175" x="2860250"/>
            <a:ext cy="1424100" cx="1276500"/>
          </a:xfrm>
          <a:prstGeom prst="bentArrow">
            <a:avLst>
              <a:gd fmla="val 25000" name="adj1"/>
              <a:gd fmla="val 25000" name="adj2"/>
              <a:gd fmla="val 25000" name="adj3"/>
              <a:gd fmla="val 43750" name="adj4"/>
            </a:avLst>
          </a:prstGeom>
          <a:solidFill>
            <a:srgbClr val="DB0000"/>
          </a:solidFill>
          <a:ln w="19050" cap="flat">
            <a:solidFill>
              <a:schemeClr val="lt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42" name="Shape 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333500" x="4492900"/>
            <a:ext cy="3810000" cx="4651100"/>
          </a:xfrm>
          <a:prstGeom prst="rect">
            <a:avLst/>
          </a:prstGeom>
          <a:noFill/>
          <a:ln w="19050" cap="flat">
            <a:solidFill>
              <a:srgbClr val="DB0000"/>
            </a:solidFill>
            <a:prstDash val="solid"/>
            <a:round/>
            <a:headEnd w="med" len="med" type="none"/>
            <a:tailEnd w="med" len="med" type="none"/>
          </a:ln>
        </p:spPr>
      </p:pic>
      <p:pic>
        <p:nvPicPr>
          <p:cNvPr id="43" name="Shape 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0" x="5861175"/>
            <a:ext cy="1644949" cx="2241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>
        <p14:prism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/>
        </p:nvSpPr>
        <p:spPr>
          <a:xfrm>
            <a:off y="166050" x="189750"/>
            <a:ext cy="794699" cx="2526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/>
          <p:nvPr/>
        </p:nvSpPr>
        <p:spPr>
          <a:xfrm>
            <a:off y="166048" x="379500"/>
            <a:ext cy="1102950" cx="3641028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algn="ctr"/>
            <a:r>
              <a:rPr b="0" i="0">
                <a:ln w="19050" cap="flat">
                  <a:solidFill>
                    <a:srgbClr val="E3FF00"/>
                  </a:solidFill>
                  <a:prstDash val="solid"/>
                  <a:round/>
                  <a:headEnd w="med" len="med" type="none"/>
                  <a:tailEnd w="med" len="med" type="none"/>
                </a:ln>
                <a:solidFill>
                  <a:srgbClr val="DEFF08">
                    <a:alpha val="35770"/>
                  </a:srgbClr>
                </a:solidFill>
                <a:latin typeface="Dancing Script"/>
              </a:rPr>
              <a:t>Demographics</a:t>
            </a:r>
          </a:p>
        </p:txBody>
      </p:sp>
      <p:pic>
        <p:nvPicPr>
          <p:cNvPr id="50" name="Shape 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380209" x="189750"/>
            <a:ext cy="1242540" cx="1053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Shape 5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3696734" x="189750"/>
            <a:ext cy="1242540" cx="1053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5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1137659" x="189750"/>
            <a:ext cy="1242540" cx="10538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Shape 53"/>
          <p:cNvSpPr txBox="1"/>
          <p:nvPr/>
        </p:nvSpPr>
        <p:spPr>
          <a:xfrm>
            <a:off y="1493725" x="1353775"/>
            <a:ext cy="530399" cx="6186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en">
                <a:solidFill>
                  <a:srgbClr val="E3FF00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The population of Honduras is 8.26 million people as of 2014.</a:t>
            </a:r>
          </a:p>
        </p:txBody>
      </p:sp>
      <p:sp>
        <p:nvSpPr>
          <p:cNvPr id="54" name="Shape 54"/>
          <p:cNvSpPr txBox="1"/>
          <p:nvPr/>
        </p:nvSpPr>
        <p:spPr>
          <a:xfrm>
            <a:off y="2790700" x="1472550"/>
            <a:ext cy="688799" cx="5652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E3FF00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sp>
        <p:nvSpPr>
          <p:cNvPr id="55" name="Shape 55"/>
          <p:cNvSpPr txBox="1"/>
          <p:nvPr/>
        </p:nvSpPr>
        <p:spPr>
          <a:xfrm>
            <a:off y="2790700" x="1353775"/>
            <a:ext cy="451199" cx="63651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en">
                <a:solidFill>
                  <a:srgbClr val="E3FF00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90% of Hondurans are mestizo, 7% are amerindian, 2% are black, and 1% are white.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y="3990100" x="1448800"/>
            <a:ext cy="949199" cx="6531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en">
                <a:solidFill>
                  <a:srgbClr val="E3FF00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95% of Hondurans are Roman Catholic, and 5% are Other.</a:t>
            </a:r>
          </a:p>
        </p:txBody>
      </p:sp>
    </p:spTree>
  </p:cSld>
  <p:clrMapOvr>
    <a:masterClrMapping/>
  </p:clrMapOvr>
  <mc:AlternateContent>
    <mc:Choice Requires="p14">
      <p:transition spd="slow">
        <p14:gallery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/>
        </p:nvSpPr>
        <p:spPr>
          <a:xfrm>
            <a:off y="235250" x="213875"/>
            <a:ext cy="4491299" cx="5528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3000" lang="en">
                <a:solidFill>
                  <a:srgbClr val="D702FE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95.6% of Hondurans speak Spanish, 4.4% speak other, and the remaining 0% are mute and invisible-they all share the same name...</a:t>
            </a:r>
            <a:r>
              <a:rPr sz="3000" lang="en" i="1">
                <a:solidFill>
                  <a:srgbClr val="D702FE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Caspero.</a:t>
            </a:r>
            <a:r>
              <a:rPr sz="3000" lang="en">
                <a:solidFill>
                  <a:srgbClr val="D702FE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D702FE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182850" x="1776575"/>
            <a:ext cy="2842550" cx="240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763350" x="4943875"/>
            <a:ext cy="2963200" cx="3840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/>
        </p:nvSpPr>
        <p:spPr>
          <a:xfrm>
            <a:off y="117625" x="106925"/>
            <a:ext cy="4919100" cx="4138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38761D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sp>
        <p:nvSpPr>
          <p:cNvPr id="69" name="Shape 69"/>
          <p:cNvSpPr/>
          <p:nvPr/>
        </p:nvSpPr>
        <p:spPr>
          <a:xfrm>
            <a:off y="117626" x="1027387"/>
            <a:ext cy="504999" cx="708921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algn="ctr"/>
            <a:r>
              <a:rPr b="0" i="0">
                <a:ln w="19050" cap="flat">
                  <a:solidFill>
                    <a:srgbClr val="274E13"/>
                  </a:solidFill>
                  <a:prstDash val="solid"/>
                  <a:round/>
                  <a:headEnd w="med" len="med" type="none"/>
                  <a:tailEnd w="med" len="med" type="none"/>
                </a:ln>
                <a:solidFill>
                  <a:srgbClr val="9EF05B">
                    <a:alpha val="72690"/>
                  </a:srgbClr>
                </a:solidFill>
                <a:latin typeface="Dancing Script"/>
              </a:rPr>
              <a:t>MONEY MONEY MONEY</a:t>
            </a:r>
          </a:p>
        </p:txBody>
      </p:sp>
      <p:sp>
        <p:nvSpPr>
          <p:cNvPr id="70" name="Shape 70"/>
          <p:cNvSpPr/>
          <p:nvPr/>
        </p:nvSpPr>
        <p:spPr>
          <a:xfrm>
            <a:off y="622625" x="2157575"/>
            <a:ext cy="700476" cx="482882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algn="ctr"/>
            <a:r>
              <a:rPr b="0" i="0">
                <a:ln w="19050" cap="flat">
                  <a:solidFill>
                    <a:srgbClr val="274E13"/>
                  </a:solidFill>
                  <a:prstDash val="solid"/>
                  <a:round/>
                  <a:headEnd w="med" len="med" type="none"/>
                  <a:tailEnd w="med" len="med" type="none"/>
                </a:ln>
                <a:solidFill>
                  <a:srgbClr val="9EF05B">
                    <a:alpha val="72690"/>
                  </a:srgbClr>
                </a:solidFill>
                <a:latin typeface="Dancing Script"/>
              </a:rPr>
              <a:t>MONEY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y="1432900" x="566750"/>
            <a:ext cy="3389699" cx="4138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en">
                <a:solidFill>
                  <a:srgbClr val="6AA84F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Honduras’s currency is the Lempi, which is 21.3 lempi to 1 U.S. dollar.The average income of Hondurans is 2,070 lempi per year.</a:t>
            </a:r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009237" x="5004375"/>
            <a:ext cy="4087325" cx="3903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>
        <p14:flip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id="77" name="Shape 77"/>
          <p:cNvCxnSpPr/>
          <p:nvPr/>
        </p:nvCxnSpPr>
        <p:spPr>
          <a:xfrm>
            <a:off y="57450" x="4572000"/>
            <a:ext cy="5028600" cx="0"/>
          </a:xfrm>
          <a:prstGeom prst="straightConnector1">
            <a:avLst/>
          </a:prstGeom>
          <a:noFill/>
          <a:ln w="19050" cap="flat">
            <a:solidFill>
              <a:srgbClr val="FF008D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78" name="Shape 78"/>
          <p:cNvSpPr/>
          <p:nvPr/>
        </p:nvSpPr>
        <p:spPr>
          <a:xfrm>
            <a:off y="289900" x="740799"/>
            <a:ext cy="516575" cx="317297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algn="ctr"/>
            <a:r>
              <a:rPr b="0" i="0">
                <a:ln w="19050" cap="flat">
                  <a:solidFill>
                    <a:srgbClr val="FF008D"/>
                  </a:solidFill>
                  <a:prstDash val="solid"/>
                  <a:round/>
                  <a:headEnd w="med" len="med" type="none"/>
                  <a:tailEnd w="med" len="med" type="none"/>
                </a:ln>
                <a:solidFill>
                  <a:srgbClr val="FC0091">
                    <a:alpha val="57309"/>
                  </a:srgbClr>
                </a:solidFill>
                <a:latin typeface="Dancing Script"/>
              </a:rPr>
              <a:t>Major Exports</a:t>
            </a:r>
          </a:p>
        </p:txBody>
      </p:sp>
      <p:sp>
        <p:nvSpPr>
          <p:cNvPr id="79" name="Shape 79"/>
          <p:cNvSpPr/>
          <p:nvPr/>
        </p:nvSpPr>
        <p:spPr>
          <a:xfrm>
            <a:off y="289900" x="5521726"/>
            <a:ext cy="516575" cx="317297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algn="ctr"/>
            <a:r>
              <a:rPr b="0" i="0">
                <a:ln w="19050" cap="flat">
                  <a:solidFill>
                    <a:srgbClr val="FF008D"/>
                  </a:solidFill>
                  <a:prstDash val="solid"/>
                  <a:round/>
                  <a:headEnd w="med" len="med" type="none"/>
                  <a:tailEnd w="med" len="med" type="none"/>
                </a:ln>
                <a:solidFill>
                  <a:srgbClr val="FC0091">
                    <a:alpha val="57309"/>
                  </a:srgbClr>
                </a:solidFill>
                <a:latin typeface="Dancing Script"/>
              </a:rPr>
              <a:t>Major Imports</a:t>
            </a:r>
          </a:p>
        </p:txBody>
      </p:sp>
      <p:sp>
        <p:nvSpPr>
          <p:cNvPr id="80" name="Shape 80"/>
          <p:cNvSpPr txBox="1"/>
          <p:nvPr/>
        </p:nvSpPr>
        <p:spPr>
          <a:xfrm>
            <a:off y="924675" x="82575"/>
            <a:ext cy="3880200" cx="4095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>
                <a:solidFill>
                  <a:srgbClr val="FF008D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-Coffee</a:t>
            </a:r>
          </a:p>
          <a:p>
            <a:pPr rtl="0">
              <a:spcBef>
                <a:spcPts val="0"/>
              </a:spcBef>
              <a:buNone/>
            </a:pPr>
            <a:r>
              <a:rPr sz="2400" lang="en">
                <a:solidFill>
                  <a:srgbClr val="FF008D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-Knit T-shirts</a:t>
            </a:r>
          </a:p>
          <a:p>
            <a:pPr rtl="0">
              <a:spcBef>
                <a:spcPts val="0"/>
              </a:spcBef>
              <a:buNone/>
            </a:pPr>
            <a:r>
              <a:rPr sz="2400" lang="en">
                <a:solidFill>
                  <a:srgbClr val="FF008D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-Knit sweaters</a:t>
            </a:r>
          </a:p>
          <a:p>
            <a:pPr rtl="0">
              <a:spcBef>
                <a:spcPts val="0"/>
              </a:spcBef>
              <a:buNone/>
            </a:pPr>
            <a:r>
              <a:rPr sz="2400" lang="en">
                <a:solidFill>
                  <a:srgbClr val="FF008D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-Insulated Wire</a:t>
            </a:r>
          </a:p>
          <a:p>
            <a:pPr rtl="0">
              <a:spcBef>
                <a:spcPts val="0"/>
              </a:spcBef>
              <a:buNone/>
            </a:pPr>
            <a:r>
              <a:rPr sz="2400" lang="en">
                <a:solidFill>
                  <a:srgbClr val="FF008D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-Petroleum Gas</a:t>
            </a:r>
          </a:p>
          <a:p>
            <a:pPr rtl="0">
              <a:spcBef>
                <a:spcPts val="0"/>
              </a:spcBef>
              <a:buNone/>
            </a:pPr>
            <a:r>
              <a:rPr sz="2400" lang="en">
                <a:solidFill>
                  <a:srgbClr val="FF008D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-Palm Oil</a:t>
            </a:r>
          </a:p>
          <a:p>
            <a:pPr rtl="0">
              <a:spcBef>
                <a:spcPts val="0"/>
              </a:spcBef>
              <a:buNone/>
            </a:pPr>
            <a:r>
              <a:rPr sz="2400" lang="en">
                <a:solidFill>
                  <a:srgbClr val="FF008D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-Bananas</a:t>
            </a:r>
          </a:p>
          <a:p>
            <a:pPr rtl="0">
              <a:spcBef>
                <a:spcPts val="0"/>
              </a:spcBef>
              <a:buNone/>
            </a:pPr>
            <a:r>
              <a:rPr sz="2400" lang="en">
                <a:solidFill>
                  <a:srgbClr val="FF008D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-Crustaceans</a:t>
            </a:r>
          </a:p>
          <a:p>
            <a:pPr rtl="0">
              <a:spcBef>
                <a:spcPts val="0"/>
              </a:spcBef>
              <a:buNone/>
            </a:pPr>
            <a:r>
              <a:rPr sz="2400" lang="en">
                <a:solidFill>
                  <a:srgbClr val="FF008D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-Knit Socks and Hosiery</a:t>
            </a:r>
          </a:p>
          <a:p>
            <a:pPr rtl="0">
              <a:spcBef>
                <a:spcPts val="0"/>
              </a:spcBef>
              <a:buNone/>
            </a:pPr>
            <a:r>
              <a:rPr sz="2400" lang="en">
                <a:solidFill>
                  <a:srgbClr val="FF008D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-Rolled Tobacco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F008D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008D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sp>
        <p:nvSpPr>
          <p:cNvPr id="81" name="Shape 81"/>
          <p:cNvSpPr txBox="1"/>
          <p:nvPr/>
        </p:nvSpPr>
        <p:spPr>
          <a:xfrm>
            <a:off y="1023750" x="2055750"/>
            <a:ext cy="759599" cx="974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730262" x="1829800"/>
            <a:ext cy="991874" cx="804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134750" x="3029850"/>
            <a:ext cy="865856" cx="974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1911918" x="1884468"/>
            <a:ext cy="1189149" cx="1014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y="2272862" x="3306775"/>
            <a:ext cy="1189149" cx="1132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Shape 8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y="3681049" x="2819316"/>
            <a:ext cy="1000750" cx="1014649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Shape 87"/>
          <p:cNvSpPr txBox="1"/>
          <p:nvPr/>
        </p:nvSpPr>
        <p:spPr>
          <a:xfrm>
            <a:off y="1023750" x="4704450"/>
            <a:ext cy="3781200" cx="398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>
                <a:solidFill>
                  <a:srgbClr val="FF008D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-Refined Petroleum</a:t>
            </a:r>
          </a:p>
          <a:p>
            <a:pPr rtl="0">
              <a:spcBef>
                <a:spcPts val="0"/>
              </a:spcBef>
              <a:buNone/>
            </a:pPr>
            <a:r>
              <a:rPr sz="2400" lang="en">
                <a:solidFill>
                  <a:srgbClr val="FF008D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-Non-Retail Pure Cotton Yam</a:t>
            </a:r>
          </a:p>
          <a:p>
            <a:pPr rtl="0" indent="0" marL="0">
              <a:spcBef>
                <a:spcPts val="0"/>
              </a:spcBef>
              <a:buNone/>
            </a:pPr>
            <a:r>
              <a:rPr sz="2400" lang="en">
                <a:solidFill>
                  <a:srgbClr val="FF008D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-Non-Retail Synthetic Staple Fibers Yarn</a:t>
            </a:r>
          </a:p>
          <a:p>
            <a:pPr rtl="0" indent="0" marL="0">
              <a:spcBef>
                <a:spcPts val="0"/>
              </a:spcBef>
              <a:buNone/>
            </a:pPr>
            <a:r>
              <a:rPr sz="2400" lang="en">
                <a:solidFill>
                  <a:srgbClr val="FF008D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-Packaged Medicaments</a:t>
            </a:r>
          </a:p>
          <a:p>
            <a:pPr rtl="0" indent="0" marL="0">
              <a:spcBef>
                <a:spcPts val="0"/>
              </a:spcBef>
              <a:buNone/>
            </a:pPr>
            <a:r>
              <a:rPr sz="2400" lang="en">
                <a:solidFill>
                  <a:srgbClr val="FF008D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-Delivery Trucks</a:t>
            </a:r>
          </a:p>
          <a:p>
            <a:pPr rtl="0" indent="0" marL="0">
              <a:spcBef>
                <a:spcPts val="0"/>
              </a:spcBef>
              <a:buNone/>
            </a:pPr>
            <a:r>
              <a:rPr sz="2400" lang="en">
                <a:solidFill>
                  <a:srgbClr val="FF008D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-Cars</a:t>
            </a:r>
          </a:p>
          <a:p>
            <a:pPr rtl="0" indent="0" marL="0">
              <a:spcBef>
                <a:spcPts val="0"/>
              </a:spcBef>
              <a:buNone/>
            </a:pPr>
            <a:r>
              <a:rPr sz="2400" lang="en">
                <a:solidFill>
                  <a:srgbClr val="FF008D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-Computers</a:t>
            </a:r>
          </a:p>
          <a:p>
            <a:pPr rtl="0" indent="0" marL="0">
              <a:spcBef>
                <a:spcPts val="0"/>
              </a:spcBef>
              <a:buNone/>
            </a:pPr>
            <a:r>
              <a:rPr sz="2400" lang="en">
                <a:solidFill>
                  <a:srgbClr val="FF008D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-Other Edible Preparations</a:t>
            </a:r>
          </a:p>
          <a:p>
            <a:pPr indent="0" marL="0">
              <a:spcBef>
                <a:spcPts val="0"/>
              </a:spcBef>
              <a:buNone/>
            </a:pPr>
            <a:r>
              <a:rPr sz="2400" lang="en">
                <a:solidFill>
                  <a:srgbClr val="FF008D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-Coated Flat-Rolled Iron</a:t>
            </a:r>
          </a:p>
        </p:txBody>
      </p:sp>
      <p:pic>
        <p:nvPicPr>
          <p:cNvPr id="88" name="Shape 8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y="2116100" x="7456100"/>
            <a:ext cy="759600" cx="1627714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y="2636275" x="7150299"/>
            <a:ext cy="939490" cx="162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Shape 9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y="3536999" x="7811750"/>
            <a:ext cy="1101025" cx="1201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>
        <p14:prism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/>
          <p:nvPr/>
        </p:nvSpPr>
        <p:spPr>
          <a:xfrm flipH="1">
            <a:off y="355800" x="272699"/>
            <a:ext cy="1517999" cx="2419500"/>
          </a:xfrm>
          <a:prstGeom prst="wedgeRectCallout">
            <a:avLst>
              <a:gd fmla="val -20833" name="adj1"/>
              <a:gd fmla="val 62500" name="adj2"/>
            </a:avLst>
          </a:prstGeom>
          <a:noFill/>
          <a:ln w="19050" cap="flat">
            <a:solidFill>
              <a:srgbClr val="04D9BB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 txBox="1"/>
          <p:nvPr/>
        </p:nvSpPr>
        <p:spPr>
          <a:xfrm>
            <a:off y="355800" x="272725"/>
            <a:ext cy="1660499" cx="2336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900" lang="en">
                <a:solidFill>
                  <a:srgbClr val="04D9BB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A popular food in Honduras are  pupusas.</a:t>
            </a:r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164387" x="7160850"/>
            <a:ext cy="954824" cx="17256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 txBox="1"/>
          <p:nvPr/>
        </p:nvSpPr>
        <p:spPr>
          <a:xfrm rot="-1337963">
            <a:off y="1835684" x="562774"/>
            <a:ext cy="2952277" cx="287155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>
                <a:solidFill>
                  <a:srgbClr val="04D9BB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Pupusas Recipe:</a:t>
            </a:r>
          </a:p>
          <a:p>
            <a:pPr rtl="0">
              <a:spcBef>
                <a:spcPts val="0"/>
              </a:spcBef>
              <a:buNone/>
            </a:pPr>
            <a:r>
              <a:rPr sz="1800" lang="en">
                <a:solidFill>
                  <a:srgbClr val="04D9BB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Ingredients:</a:t>
            </a:r>
          </a:p>
          <a:p>
            <a:pPr rtl="0">
              <a:spcBef>
                <a:spcPts val="0"/>
              </a:spcBef>
              <a:buNone/>
            </a:pPr>
            <a:r>
              <a:rPr sz="1800" lang="en">
                <a:solidFill>
                  <a:srgbClr val="04D9BB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-2 cups masa harina</a:t>
            </a:r>
          </a:p>
          <a:p>
            <a:pPr rtl="0">
              <a:spcBef>
                <a:spcPts val="0"/>
              </a:spcBef>
              <a:buNone/>
            </a:pPr>
            <a:r>
              <a:rPr sz="1800" lang="en">
                <a:solidFill>
                  <a:srgbClr val="04D9BB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-1 ½ cups warm water</a:t>
            </a:r>
          </a:p>
          <a:p>
            <a:pPr rtl="0">
              <a:spcBef>
                <a:spcPts val="0"/>
              </a:spcBef>
              <a:buNone/>
            </a:pPr>
            <a:r>
              <a:rPr sz="1800" lang="en">
                <a:solidFill>
                  <a:srgbClr val="04D9BB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-1 tablespoon ground cumin</a:t>
            </a:r>
          </a:p>
          <a:p>
            <a:pPr rtl="0">
              <a:spcBef>
                <a:spcPts val="0"/>
              </a:spcBef>
              <a:buNone/>
            </a:pPr>
            <a:r>
              <a:rPr sz="1800" lang="en">
                <a:solidFill>
                  <a:srgbClr val="04D9BB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-salt for taste</a:t>
            </a:r>
          </a:p>
          <a:p>
            <a:pPr rtl="0">
              <a:spcBef>
                <a:spcPts val="0"/>
              </a:spcBef>
              <a:buNone/>
            </a:pPr>
            <a:r>
              <a:rPr sz="1800" lang="en">
                <a:solidFill>
                  <a:srgbClr val="04D9BB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-pepper to taste</a:t>
            </a:r>
          </a:p>
          <a:p>
            <a:pPr rtl="0">
              <a:spcBef>
                <a:spcPts val="0"/>
              </a:spcBef>
              <a:buNone/>
            </a:pPr>
            <a:r>
              <a:rPr sz="1800" lang="en">
                <a:solidFill>
                  <a:srgbClr val="04D9BB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-6 oz mild cheese (or filing of your choice</a:t>
            </a:r>
          </a:p>
          <a:p>
            <a:pPr rtl="0">
              <a:spcBef>
                <a:spcPts val="0"/>
              </a:spcBef>
              <a:buNone/>
            </a:pPr>
            <a:r>
              <a:rPr sz="1800" lang="en">
                <a:solidFill>
                  <a:srgbClr val="04D9BB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-½ cup fresh cilantro chopped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04D9BB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sp>
        <p:nvSpPr>
          <p:cNvPr id="99" name="Shape 99"/>
          <p:cNvSpPr txBox="1"/>
          <p:nvPr/>
        </p:nvSpPr>
        <p:spPr>
          <a:xfrm>
            <a:off y="355800" x="3461125"/>
            <a:ext cy="4572000" cx="4061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800" lang="en">
                <a:solidFill>
                  <a:srgbClr val="04D9BB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Instructions:</a:t>
            </a:r>
          </a:p>
          <a:p>
            <a:pPr rtl="0">
              <a:spcBef>
                <a:spcPts val="0"/>
              </a:spcBef>
              <a:buNone/>
            </a:pPr>
            <a:r>
              <a:rPr sz="1800" lang="en">
                <a:solidFill>
                  <a:srgbClr val="04D9BB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1)Mix the masa harina, cumin, salt and water into a dough which is soft but not sticky. Be prepared to add more flour if necessary. If it is too dry, add more water.</a:t>
            </a:r>
          </a:p>
          <a:p>
            <a:pPr rtl="0">
              <a:spcBef>
                <a:spcPts val="0"/>
              </a:spcBef>
              <a:buNone/>
            </a:pPr>
            <a:r>
              <a:rPr sz="1800" lang="en">
                <a:solidFill>
                  <a:srgbClr val="04D9BB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2)To make a 3 inch round papusa, take about half a cup of dough and roll it into a ball. flatten with your hand.</a:t>
            </a:r>
          </a:p>
          <a:p>
            <a:pPr rtl="0">
              <a:spcBef>
                <a:spcPts val="0"/>
              </a:spcBef>
              <a:buNone/>
            </a:pPr>
            <a:r>
              <a:rPr sz="1800" lang="en">
                <a:solidFill>
                  <a:srgbClr val="04D9BB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3)Put the filling in the centre [in this case, cheese, cilantro, salt and pepper].</a:t>
            </a:r>
          </a:p>
          <a:p>
            <a:pPr rtl="0">
              <a:spcBef>
                <a:spcPts val="0"/>
              </a:spcBef>
              <a:buNone/>
            </a:pPr>
            <a:r>
              <a:rPr sz="1800" lang="en">
                <a:solidFill>
                  <a:srgbClr val="04D9BB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4)Work the edges up over the filling and again form a ball, completely enclosing the filling.</a:t>
            </a:r>
          </a:p>
          <a:p>
            <a:pPr rtl="0">
              <a:spcBef>
                <a:spcPts val="0"/>
              </a:spcBef>
              <a:buNone/>
            </a:pPr>
            <a:r>
              <a:rPr sz="1800" lang="en">
                <a:solidFill>
                  <a:srgbClr val="04D9BB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5)Flatten each ball to about 1/4 inch or less and cook the pupusas on a hot, lightly oiled griddle for about 3 minutes per side, or until both sides are lightly browned.</a:t>
            </a:r>
          </a:p>
          <a:p>
            <a:pPr lvl="0">
              <a:spcBef>
                <a:spcPts val="0"/>
              </a:spcBef>
              <a:buNone/>
            </a:pPr>
            <a:r>
              <a:rPr sz="1800" lang="en">
                <a:solidFill>
                  <a:srgbClr val="04D9BB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6)Serve warm.</a:t>
            </a:r>
          </a:p>
        </p:txBody>
      </p:sp>
      <p:pic>
        <p:nvPicPr>
          <p:cNvPr id="100" name="Shape 1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539775" x="7368150"/>
            <a:ext cy="1292551" cx="1725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>
        <p14:gallery dir="l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 txBox="1"/>
          <p:nvPr/>
        </p:nvSpPr>
        <p:spPr>
          <a:xfrm>
            <a:off y="178025" x="147450"/>
            <a:ext cy="4869000" cx="3527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19D05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y="201875" x="213750"/>
            <a:ext cy="4821300" cx="5761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3000" lang="en">
                <a:solidFill>
                  <a:srgbClr val="F19D05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Fun Facts:</a:t>
            </a:r>
          </a:p>
          <a:p>
            <a:pPr rtl="0" lvl="0" indent="-381000" marL="457200">
              <a:spcBef>
                <a:spcPts val="0"/>
              </a:spcBef>
              <a:buClr>
                <a:srgbClr val="F19D05"/>
              </a:buClr>
              <a:buSzPct val="100000"/>
              <a:buFont typeface="Dancing Script"/>
              <a:buAutoNum type="arabicParenR"/>
            </a:pPr>
            <a:r>
              <a:rPr sz="2400" lang="en">
                <a:solidFill>
                  <a:srgbClr val="F19D05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The term “Banana Republic” was first used in reference to Honduras, not the store.</a:t>
            </a:r>
          </a:p>
          <a:p>
            <a:pPr rtl="0" lvl="0" indent="-381000" marL="457200">
              <a:spcBef>
                <a:spcPts val="0"/>
              </a:spcBef>
              <a:buClr>
                <a:srgbClr val="F19D05"/>
              </a:buClr>
              <a:buSzPct val="100000"/>
              <a:buFont typeface="Dancing Script"/>
              <a:buAutoNum type="arabicParenR"/>
            </a:pPr>
            <a:r>
              <a:rPr sz="2400" lang="en">
                <a:solidFill>
                  <a:srgbClr val="F19D05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There is only one natural lake in Honduras: Lake Yojoa</a:t>
            </a:r>
          </a:p>
          <a:p>
            <a:pPr rtl="0" lvl="0" indent="-381000" marL="457200">
              <a:spcBef>
                <a:spcPts val="0"/>
              </a:spcBef>
              <a:buClr>
                <a:srgbClr val="F19D05"/>
              </a:buClr>
              <a:buSzPct val="100000"/>
              <a:buFont typeface="Dancing Script"/>
              <a:buAutoNum type="arabicParenR"/>
            </a:pPr>
            <a:r>
              <a:rPr sz="2400" lang="en">
                <a:solidFill>
                  <a:srgbClr val="F19D05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In Yoro, Honduras there is a phenomenon of fish rain. Fish literally fall from the sky!</a:t>
            </a:r>
          </a:p>
          <a:p>
            <a:pPr rtl="0" lvl="0" indent="-381000" marL="457200">
              <a:spcBef>
                <a:spcPts val="0"/>
              </a:spcBef>
              <a:buClr>
                <a:srgbClr val="F19D05"/>
              </a:buClr>
              <a:buSzPct val="100000"/>
              <a:buFont typeface="Dancing Script"/>
              <a:buAutoNum type="arabicParenR"/>
            </a:pPr>
            <a:r>
              <a:rPr sz="2400" lang="en">
                <a:solidFill>
                  <a:srgbClr val="F19D05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September 10th is Honduran Child Day, and children receive gifts on this day as well as Christmas.</a:t>
            </a:r>
          </a:p>
          <a:p>
            <a:pPr lvl="0" indent="-381000" marL="457200">
              <a:spcBef>
                <a:spcPts val="0"/>
              </a:spcBef>
              <a:buClr>
                <a:srgbClr val="F19D05"/>
              </a:buClr>
              <a:buSzPct val="100000"/>
              <a:buFont typeface="Dancing Script"/>
              <a:buAutoNum type="arabicParenR"/>
            </a:pPr>
            <a:r>
              <a:rPr sz="2400" lang="en">
                <a:solidFill>
                  <a:srgbClr val="F19D05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Comayagua, Honduras is home to one of the oldest clocks in the world.</a:t>
            </a:r>
          </a:p>
        </p:txBody>
      </p:sp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y="1098037" x="6314900"/>
            <a:ext cy="3751775" cx="2977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y="3613475" x="5975237"/>
            <a:ext cy="1409700" cx="12673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 dir="r"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simple-dark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